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3" r:id="rId4"/>
    <p:sldId id="264" r:id="rId5"/>
    <p:sldId id="257" r:id="rId6"/>
    <p:sldId id="265" r:id="rId7"/>
    <p:sldId id="266" r:id="rId8"/>
    <p:sldId id="267" r:id="rId9"/>
    <p:sldId id="268" r:id="rId10"/>
    <p:sldId id="269" r:id="rId11"/>
    <p:sldId id="270" r:id="rId12"/>
    <p:sldId id="258" r:id="rId13"/>
    <p:sldId id="261" r:id="rId14"/>
    <p:sldId id="271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3E"/>
    <a:srgbClr val="006F38"/>
    <a:srgbClr val="339565"/>
    <a:srgbClr val="1A8851"/>
    <a:srgbClr val="008A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9C741A-B069-4450-88EA-3187F73B7CB3}" v="229" dt="2024-11-09T16:11:27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03"/>
    <p:restoredTop sz="97729"/>
  </p:normalViewPr>
  <p:slideViewPr>
    <p:cSldViewPr snapToGrid="0">
      <p:cViewPr varScale="1">
        <p:scale>
          <a:sx n="89" d="100"/>
          <a:sy n="89" d="100"/>
        </p:scale>
        <p:origin x="93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SEBASTIAN  GALINDO HERNANDEZ" userId="08c8646d-9025-4f9d-8aa4-f01bfc9823b6" providerId="ADAL" clId="{9A0E0F98-547B-4B78-B4C7-8156D2E226D2}"/>
    <pc:docChg chg="addSld modSld">
      <pc:chgData name="JOHN SEBASTIAN  GALINDO HERNANDEZ" userId="08c8646d-9025-4f9d-8aa4-f01bfc9823b6" providerId="ADAL" clId="{9A0E0F98-547B-4B78-B4C7-8156D2E226D2}" dt="2024-11-10T02:09:42.057" v="9" actId="20577"/>
      <pc:docMkLst>
        <pc:docMk/>
      </pc:docMkLst>
      <pc:sldChg chg="modSp add mod">
        <pc:chgData name="JOHN SEBASTIAN  GALINDO HERNANDEZ" userId="08c8646d-9025-4f9d-8aa4-f01bfc9823b6" providerId="ADAL" clId="{9A0E0F98-547B-4B78-B4C7-8156D2E226D2}" dt="2024-11-10T02:09:42.057" v="9" actId="20577"/>
        <pc:sldMkLst>
          <pc:docMk/>
          <pc:sldMk cId="1524514238" sldId="271"/>
        </pc:sldMkLst>
        <pc:spChg chg="mod">
          <ac:chgData name="JOHN SEBASTIAN  GALINDO HERNANDEZ" userId="08c8646d-9025-4f9d-8aa4-f01bfc9823b6" providerId="ADAL" clId="{9A0E0F98-547B-4B78-B4C7-8156D2E226D2}" dt="2024-11-10T02:09:42.057" v="9" actId="20577"/>
          <ac:spMkLst>
            <pc:docMk/>
            <pc:sldMk cId="1524514238" sldId="271"/>
            <ac:spMk id="10" creationId="{A24656A3-141C-F123-D2C6-510FB614E6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D41FC-EB8F-FC4D-9DD8-56950B560C77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27289-4209-EC42-B6DA-2894A57297D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705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C9993-A7DB-F5DA-5D4C-9A3F8CF69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4E0C08-8665-D212-A1C1-B172ABB00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E1E518-11DB-9F8A-D1B3-B911A2F3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034519-FE8A-8625-73AC-A01FFE57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ABEBF4-903A-8122-9517-54068AB8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42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C6094-8DED-2CB7-C8FC-5E10C903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6F6823-29BB-CC7F-424D-657AAAD23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2000A5-CC75-F7F2-9FA9-60AED788E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E64C90-4876-EDBE-9944-78B95AE0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AA4139-9A3B-5B1D-F4AA-E1581A93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50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8B1B7B-1DBD-8A6D-7232-C0B1BA42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D6D8B0-DCF9-3ED3-A7A0-506C6045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5AEA0E-C0D2-1FEA-3FD3-3573EE50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75F23F-06B5-CC86-93C4-CB701D90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3DCEBF-6E64-0FB6-1770-36116BC6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89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895E1-4DA1-E8BB-10A2-9F08BA37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AFADBE-2A8B-E43E-D60B-9165D0ABB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291AE-F6A7-A8A2-5471-48EF2883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714746-379C-A815-2C6A-230CD11F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840C8B-B08A-901E-6E62-709CA76F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22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A8919-28BE-8D4C-9E51-28985349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2CC4C6-DF01-E98D-9FA4-13959F4D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8D0984-E8C8-A99D-617A-0E256229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9B14A7-9A85-F579-139E-78639F72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31ABF3-44C1-C9E7-A69E-A62947EEB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900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4A254-0B5D-DCC8-0258-864F2484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3ED76-FA3C-6D87-F4E7-7C3FFB3A0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41DC8C-4A93-F0BA-74EC-4CAE8AC79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0E88B3-4F4C-1859-B511-BF0ED81A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DB0C97-069B-C29C-1DA2-5CACDEA8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06F914-BADA-408D-4B7B-6020164E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98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887C7-EE1A-AEB3-DF80-F4923F7C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B0F9B3-588B-E9A5-AA87-5A2744720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A6AB64-FCE3-0ED9-B532-6BE23B084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C951C3-B60D-0150-DF31-399B5C0C6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FF0306-FC13-BFB4-DD64-BA425F5E4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3264F1-4952-91E3-0B19-B178075D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1F7F971-F287-90B5-E2EF-08105351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848D066-E0B8-F7AB-8E76-F3A5142C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23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14458-5101-D2DB-F9AC-43B0384D1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8272C2-9ABD-5384-FE5B-3EBB3E6B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A27F27-31B0-84F7-20F3-016046669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2A0D0D-45C4-DAA7-35F7-29C9965B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61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082652E-5711-6E74-2C56-78452A81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8B7AA70-C35A-7B91-5FE5-AAD61BCD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CDFA3E-F05F-6472-3074-8D70F20B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60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A6623-F0E7-DF54-8569-B3F647E4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9BD8E5-E7E7-CBDC-B3F2-6A17AAC7C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A00C6-59C5-D90C-B328-73B47AA8E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75BA5F-F110-3792-EAD8-8EC2231A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39CC01-3CEE-867F-48FE-71870A73C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2DB9D0-C589-FA11-CDA0-32D9EC8E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247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10366-70C2-709A-6CDA-A502ADCF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95F516-8B5E-15BF-04BF-9BE389527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1E9C53-7A35-05D6-84A5-1A6466865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B91A1E-E912-033C-FE0E-20ED39AD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46CEF0-1A52-BC4E-9226-BABF023B3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05B328-2E31-4869-87D3-E9DA104C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05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5F89727-A1AF-0CA1-4C82-22968118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8BD850-EC13-A226-42ED-433AA1852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5D213A-8000-BEFC-6AE5-1ADC00DCF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0B301-9A89-BA27-0D66-517242F60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3AE8D1-4A0D-05F7-D902-9D8C8F394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294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wFduRA_L6Q?feature=oembed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7BADF86-38F7-7ABB-DC0F-38738D8A69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F78459A-9883-EE11-163E-D23DEF25D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840" y="2000625"/>
            <a:ext cx="5226909" cy="1110890"/>
          </a:xfrm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s-ES_tradnl" sz="8000" b="1" dirty="0">
                <a:solidFill>
                  <a:schemeClr val="accent6"/>
                </a:solidFill>
                <a:latin typeface=""/>
              </a:rPr>
              <a:t>LeNet</a:t>
            </a:r>
            <a:endParaRPr lang="es-ES_tradnl" b="1" dirty="0">
              <a:solidFill>
                <a:schemeClr val="accent6"/>
              </a:solidFill>
              <a:latin typeface="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0A969242-DC8C-D2E0-2C3A-7073FC2BF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7841" y="3746485"/>
            <a:ext cx="5226908" cy="2038863"/>
          </a:xfrm>
        </p:spPr>
        <p:txBody>
          <a:bodyPr anchor="t">
            <a:normAutofit/>
          </a:bodyPr>
          <a:lstStyle/>
          <a:p>
            <a:r>
              <a:rPr lang="es-ES_tradnl" i="1" dirty="0">
                <a:latin typeface=""/>
              </a:rPr>
              <a:t>John Sebastián Galindo Hernández</a:t>
            </a:r>
          </a:p>
          <a:p>
            <a:r>
              <a:rPr lang="es-ES_tradnl" i="1" dirty="0">
                <a:latin typeface=""/>
              </a:rPr>
              <a:t>Miguel Ángel Moreno Beltrán</a:t>
            </a:r>
          </a:p>
          <a:p>
            <a:r>
              <a:rPr lang="es-ES_tradnl" i="1" dirty="0">
                <a:latin typeface="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44368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AC79D-0DD4-8F15-7333-C9EC0A974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2FC0D40-D27D-0103-2653-3BEDDBDF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358CE7-B83A-8C4A-5C68-3A113142D953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616B80-D037-8955-CA21-17F3326EC6F5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BBC7B-E2EF-AB46-9A45-4551DEAF684C}"/>
              </a:ext>
            </a:extLst>
          </p:cNvPr>
          <p:cNvSpPr txBox="1"/>
          <p:nvPr/>
        </p:nvSpPr>
        <p:spPr>
          <a:xfrm>
            <a:off x="355121" y="1326468"/>
            <a:ext cx="10764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dirty="0"/>
              <a:t>Capa Average Pooling 2: </a:t>
            </a:r>
            <a:r>
              <a:rPr lang="es-CO" sz="2400" dirty="0"/>
              <a:t>reduce la dimensión de los mapas de características a 14x14 píxeles usando una ventana de 2x2 píxeles para calcular el promedio. </a:t>
            </a:r>
          </a:p>
        </p:txBody>
      </p:sp>
      <p:pic>
        <p:nvPicPr>
          <p:cNvPr id="10" name="Picture 9" descr="A yellow and blue cubes&#10;&#10;Description automatically generated">
            <a:extLst>
              <a:ext uri="{FF2B5EF4-FFF2-40B4-BE49-F238E27FC236}">
                <a16:creationId xmlns:a16="http://schemas.microsoft.com/office/drawing/2014/main" id="{6510991A-E574-1048-856A-ABB4F13D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890" y="2267507"/>
            <a:ext cx="5478789" cy="147391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369E22-FB69-10B0-94B2-352B23D10B64}"/>
              </a:ext>
            </a:extLst>
          </p:cNvPr>
          <p:cNvSpPr/>
          <p:nvPr/>
        </p:nvSpPr>
        <p:spPr>
          <a:xfrm>
            <a:off x="6646455" y="2657684"/>
            <a:ext cx="827508" cy="3177540"/>
          </a:xfrm>
          <a:prstGeom prst="roundRect">
            <a:avLst/>
          </a:prstGeom>
          <a:noFill/>
          <a:ln>
            <a:solidFill>
              <a:srgbClr val="007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1E9E1-50C5-545B-B129-74772C8A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24" y="3916663"/>
            <a:ext cx="314369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1D222-FB37-3DE7-1281-3C277E7BF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091C3A0-5032-A53F-6E8E-80ACBC73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51B0DF-243C-B63F-3D04-CCBF55EBF9DF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965751-4CFF-4459-8AB6-9F04562D6AD1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28D4F-C83A-EA81-0E37-0A262109524F}"/>
              </a:ext>
            </a:extLst>
          </p:cNvPr>
          <p:cNvSpPr txBox="1"/>
          <p:nvPr/>
        </p:nvSpPr>
        <p:spPr>
          <a:xfrm>
            <a:off x="205021" y="1631268"/>
            <a:ext cx="117819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dirty="0" err="1"/>
              <a:t>Flatten</a:t>
            </a:r>
            <a:r>
              <a:rPr lang="es-CO" sz="2400" b="1" dirty="0"/>
              <a:t> </a:t>
            </a:r>
            <a:r>
              <a:rPr lang="es-CO" sz="2400" b="1" dirty="0" err="1"/>
              <a:t>Layer</a:t>
            </a:r>
            <a:r>
              <a:rPr lang="es-CO" sz="2400" b="1" dirty="0"/>
              <a:t>: </a:t>
            </a:r>
            <a:r>
              <a:rPr lang="es-CO" sz="2400" dirty="0"/>
              <a:t>convierte los mapas de características en un vector unidimensional.</a:t>
            </a:r>
          </a:p>
          <a:p>
            <a:pPr algn="ctr"/>
            <a:r>
              <a:rPr lang="es-CO" sz="2400" b="1" dirty="0"/>
              <a:t>Capa completamente conectada 1</a:t>
            </a:r>
            <a:r>
              <a:rPr lang="es-CO" sz="2400" dirty="0"/>
              <a:t>: 120 neuronas con función de activación </a:t>
            </a:r>
            <a:r>
              <a:rPr lang="es-CO" sz="2400" dirty="0" err="1"/>
              <a:t>ReLU</a:t>
            </a:r>
            <a:r>
              <a:rPr lang="es-CO" sz="2400" dirty="0"/>
              <a:t> o tangente hiperbólica. </a:t>
            </a:r>
          </a:p>
          <a:p>
            <a:pPr algn="ctr"/>
            <a:r>
              <a:rPr lang="es-CO" sz="2400" b="1" dirty="0"/>
              <a:t>Capa completamente conectada 2: </a:t>
            </a:r>
            <a:r>
              <a:rPr lang="es-CO" sz="2400" dirty="0"/>
              <a:t>84 neuronas con función de activación </a:t>
            </a:r>
            <a:r>
              <a:rPr lang="es-CO" sz="2400" dirty="0" err="1"/>
              <a:t>ReLU</a:t>
            </a:r>
            <a:r>
              <a:rPr lang="es-CO" sz="2400" dirty="0"/>
              <a:t> o tangente hiperbólica.</a:t>
            </a:r>
          </a:p>
          <a:p>
            <a:pPr algn="ctr"/>
            <a:r>
              <a:rPr lang="es-CO" sz="2400" b="1" dirty="0"/>
              <a:t>Capa de Salida: </a:t>
            </a:r>
            <a:r>
              <a:rPr lang="es-CO" sz="2400" dirty="0"/>
              <a:t>10 neuronas con función de activación </a:t>
            </a:r>
            <a:r>
              <a:rPr lang="es-CO" sz="2400" dirty="0" err="1"/>
              <a:t>softmax</a:t>
            </a:r>
            <a:r>
              <a:rPr lang="es-CO" sz="2400" dirty="0"/>
              <a:t> para clasificar los dígitos del 0 al 9.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140713E-7AF7-447B-7FE2-395C8C7F7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312"/>
          <a:stretch/>
        </p:blipFill>
        <p:spPr>
          <a:xfrm>
            <a:off x="2613660" y="3763779"/>
            <a:ext cx="7383780" cy="270032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4E3DF67-9F11-D6A1-F5A1-0BA749AF27D5}"/>
              </a:ext>
            </a:extLst>
          </p:cNvPr>
          <p:cNvSpPr/>
          <p:nvPr/>
        </p:nvSpPr>
        <p:spPr>
          <a:xfrm>
            <a:off x="8481060" y="4244340"/>
            <a:ext cx="1043939" cy="1440180"/>
          </a:xfrm>
          <a:prstGeom prst="roundRect">
            <a:avLst/>
          </a:prstGeom>
          <a:noFill/>
          <a:ln>
            <a:solidFill>
              <a:srgbClr val="007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548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F9085AF-41A3-FEDD-36A7-9797492DDD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68B1F2D-EAC0-576B-C3EB-ABC6C59C89BA}"/>
              </a:ext>
            </a:extLst>
          </p:cNvPr>
          <p:cNvSpPr txBox="1"/>
          <p:nvPr/>
        </p:nvSpPr>
        <p:spPr>
          <a:xfrm rot="16200000">
            <a:off x="-2699359" y="3256775"/>
            <a:ext cx="6701424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"/>
              </a:rPr>
              <a:t>Operación</a:t>
            </a:r>
          </a:p>
          <a:p>
            <a:pPr algn="ctr"/>
            <a:endParaRPr lang="es-CO" sz="1050" b="1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757963-2960-2DBD-066B-21882331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38"/>
          <a:stretch/>
        </p:blipFill>
        <p:spPr>
          <a:xfrm>
            <a:off x="1423788" y="702697"/>
            <a:ext cx="2718307" cy="54526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E3E052-7BE5-643F-C237-C4ADA2860C0D}"/>
              </a:ext>
            </a:extLst>
          </p:cNvPr>
          <p:cNvSpPr txBox="1"/>
          <p:nvPr/>
        </p:nvSpPr>
        <p:spPr>
          <a:xfrm>
            <a:off x="3777144" y="912247"/>
            <a:ext cx="806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Inicializar los datos y los pesos de la red de forma aleatoria para comenzar el proceso de aprendizaje.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2220FE-12C0-53F2-11C7-371CB93FA2E7}"/>
              </a:ext>
            </a:extLst>
          </p:cNvPr>
          <p:cNvSpPr txBox="1"/>
          <p:nvPr/>
        </p:nvSpPr>
        <p:spPr>
          <a:xfrm>
            <a:off x="3771900" y="1550050"/>
            <a:ext cx="806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Garantizar que los datos de entrada sean consistentes y estén en un rango adecuado para el procesamiento por la red.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549B8ED-9218-7EA9-E94B-67CF086519CE}"/>
              </a:ext>
            </a:extLst>
          </p:cNvPr>
          <p:cNvSpPr txBox="1"/>
          <p:nvPr/>
        </p:nvSpPr>
        <p:spPr>
          <a:xfrm>
            <a:off x="3771899" y="2124849"/>
            <a:ext cx="806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Realizar el cálculo de salida (predicción) basándose en los pesos actuales de la red y los datos de entrada.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A1D9DF-716C-CAEF-5B82-BD9F098CC61D}"/>
              </a:ext>
            </a:extLst>
          </p:cNvPr>
          <p:cNvSpPr txBox="1"/>
          <p:nvPr/>
        </p:nvSpPr>
        <p:spPr>
          <a:xfrm>
            <a:off x="3771898" y="2629674"/>
            <a:ext cx="806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Medir la precisión de la predicción de la red comparándola con el valor real y obtener un valor de error.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96760F-EB39-785D-3119-679B93FFB0F1}"/>
              </a:ext>
            </a:extLst>
          </p:cNvPr>
          <p:cNvSpPr txBox="1"/>
          <p:nvPr/>
        </p:nvSpPr>
        <p:spPr>
          <a:xfrm>
            <a:off x="3771898" y="3204473"/>
            <a:ext cx="806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Calcular los gradientes que se utilizarán para ajustar los pesos y mejorar la precisión de la red.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E6CECEC-C5B8-FD81-A618-68D7D09046F2}"/>
              </a:ext>
            </a:extLst>
          </p:cNvPr>
          <p:cNvSpPr txBox="1"/>
          <p:nvPr/>
        </p:nvSpPr>
        <p:spPr>
          <a:xfrm>
            <a:off x="3771897" y="3776207"/>
            <a:ext cx="806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Modificar los pesos de la red para reducir el error, mejorando así la capacidad predictiva del modelo.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A01ACF4-32EB-7653-10FD-78856D78790A}"/>
              </a:ext>
            </a:extLst>
          </p:cNvPr>
          <p:cNvSpPr txBox="1"/>
          <p:nvPr/>
        </p:nvSpPr>
        <p:spPr>
          <a:xfrm>
            <a:off x="3771896" y="4456153"/>
            <a:ext cx="8067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Decidir si el entrenamiento debe continuar o detenerse. Si no se cumple la condición de parada, el entrenamiento continúa; si se cumple, pasa a la evaluación final.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2CC3D-AADA-F707-6CC2-A06E275C2458}"/>
              </a:ext>
            </a:extLst>
          </p:cNvPr>
          <p:cNvSpPr txBox="1"/>
          <p:nvPr/>
        </p:nvSpPr>
        <p:spPr>
          <a:xfrm>
            <a:off x="3771896" y="5595090"/>
            <a:ext cx="8067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Obtener una métrica final de rendimiento que indique la efectividad del modelo en datos que no fueron vistos durante el entrenamiento.</a:t>
            </a:r>
          </a:p>
        </p:txBody>
      </p:sp>
    </p:spTree>
    <p:extLst>
      <p:ext uri="{BB962C8B-B14F-4D97-AF65-F5344CB8AC3E}">
        <p14:creationId xmlns:p14="http://schemas.microsoft.com/office/powerpoint/2010/main" val="386703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8CCEE4-9B38-F457-20C1-E06F100611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5560336-F0A5-CC94-4BA3-DE2701A95E05}"/>
              </a:ext>
            </a:extLst>
          </p:cNvPr>
          <p:cNvSpPr txBox="1"/>
          <p:nvPr/>
        </p:nvSpPr>
        <p:spPr>
          <a:xfrm>
            <a:off x="2745288" y="2525481"/>
            <a:ext cx="67014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b="1" dirty="0">
                <a:solidFill>
                  <a:schemeClr val="bg1"/>
                </a:solidFill>
                <a:latin typeface=""/>
              </a:rPr>
              <a:t>Aplicaciones</a:t>
            </a:r>
          </a:p>
          <a:p>
            <a:pPr algn="ctr"/>
            <a:endParaRPr lang="es-CO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5283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C7AB2-EC68-EDAC-23A6-22A15B218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79D5E2E-0EB4-E9DD-9487-82C0514EF7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24656A3-141C-F123-D2C6-510FB614E64A}"/>
              </a:ext>
            </a:extLst>
          </p:cNvPr>
          <p:cNvSpPr txBox="1"/>
          <p:nvPr/>
        </p:nvSpPr>
        <p:spPr>
          <a:xfrm>
            <a:off x="2745288" y="2525481"/>
            <a:ext cx="67014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b="1">
                <a:solidFill>
                  <a:schemeClr val="bg1"/>
                </a:solidFill>
                <a:latin typeface=""/>
              </a:rPr>
              <a:t>Gracias</a:t>
            </a:r>
            <a:endParaRPr lang="es-CO" sz="6000" b="1" dirty="0">
              <a:solidFill>
                <a:schemeClr val="bg1"/>
              </a:solidFill>
              <a:latin typeface=""/>
            </a:endParaRPr>
          </a:p>
          <a:p>
            <a:pPr algn="ctr"/>
            <a:endParaRPr lang="es-CO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451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Yann LeCun - Wikipedia">
            <a:extLst>
              <a:ext uri="{FF2B5EF4-FFF2-40B4-BE49-F238E27FC236}">
                <a16:creationId xmlns:a16="http://schemas.microsoft.com/office/drawing/2014/main" id="{85CEB350-A2A9-F50B-129C-BACBFE856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4" y="934130"/>
            <a:ext cx="5308846" cy="671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EB8740B-49BB-2A89-E00E-7FBA039D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BAFDC6-D933-4386-63B8-AAD9352C6EE5}"/>
              </a:ext>
            </a:extLst>
          </p:cNvPr>
          <p:cNvSpPr txBox="1">
            <a:spLocks/>
          </p:cNvSpPr>
          <p:nvPr/>
        </p:nvSpPr>
        <p:spPr>
          <a:xfrm>
            <a:off x="7830711" y="133165"/>
            <a:ext cx="1965145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/>
                </a:solidFill>
                <a:latin typeface=""/>
              </a:rPr>
              <a:t>Contexto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308B59-4561-CEFF-B6B4-30CE14FE064E}"/>
              </a:ext>
            </a:extLst>
          </p:cNvPr>
          <p:cNvSpPr/>
          <p:nvPr/>
        </p:nvSpPr>
        <p:spPr>
          <a:xfrm>
            <a:off x="5672257" y="1076236"/>
            <a:ext cx="5093510" cy="1015663"/>
          </a:xfrm>
          <a:prstGeom prst="roundRect">
            <a:avLst/>
          </a:prstGeom>
          <a:solidFill>
            <a:srgbClr val="006F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dirty="0"/>
              <a:t>LeNet es una de las primeras Redes Neuronales Convolucionales (</a:t>
            </a:r>
            <a:r>
              <a:rPr lang="es-CO" sz="1800" dirty="0" err="1"/>
              <a:t>CNNs</a:t>
            </a:r>
            <a:r>
              <a:rPr lang="es-CO" sz="1800" dirty="0"/>
              <a:t>) y fue desarrollada en 1989 por Yann </a:t>
            </a:r>
            <a:r>
              <a:rPr lang="es-CO" sz="1800" dirty="0" err="1"/>
              <a:t>LeCun</a:t>
            </a:r>
            <a:r>
              <a:rPr lang="es-CO" sz="1800" dirty="0"/>
              <a:t>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8D352-240F-E562-1B8F-75A9D31FEF9E}"/>
              </a:ext>
            </a:extLst>
          </p:cNvPr>
          <p:cNvSpPr/>
          <p:nvPr/>
        </p:nvSpPr>
        <p:spPr>
          <a:xfrm>
            <a:off x="6378777" y="2442316"/>
            <a:ext cx="5617662" cy="1015663"/>
          </a:xfrm>
          <a:prstGeom prst="roundRect">
            <a:avLst/>
          </a:prstGeom>
          <a:solidFill>
            <a:srgbClr val="007B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/>
              <a:t>Creada para reconocer dígitos en imágenes, fue fundamental en el reconocimiento de caracteres manuscritos, particularmente en cheques y documentos.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5FD63B8-87A5-4B6E-F047-0324F56C854D}"/>
              </a:ext>
            </a:extLst>
          </p:cNvPr>
          <p:cNvSpPr/>
          <p:nvPr/>
        </p:nvSpPr>
        <p:spPr>
          <a:xfrm>
            <a:off x="6378777" y="3836428"/>
            <a:ext cx="5617662" cy="1015663"/>
          </a:xfrm>
          <a:prstGeom prst="roundRect">
            <a:avLst/>
          </a:prstGeom>
          <a:solidFill>
            <a:srgbClr val="1A88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/>
              <a:t>La arquitectura de LeNet está diseñada específicamente para reconocimiento de patrones en imágenes en escala de grises, como dígitos o caracteres.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EEE957-ED3A-7E23-5B98-CA6C9A3AE193}"/>
              </a:ext>
            </a:extLst>
          </p:cNvPr>
          <p:cNvSpPr/>
          <p:nvPr/>
        </p:nvSpPr>
        <p:spPr>
          <a:xfrm>
            <a:off x="6082090" y="5207594"/>
            <a:ext cx="5617662" cy="1015663"/>
          </a:xfrm>
          <a:prstGeom prst="roundRect">
            <a:avLst/>
          </a:prstGeom>
          <a:solidFill>
            <a:srgbClr val="3395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/>
              <a:t>Aunque LeNet tiene un diseño relativamente simple, es el precursor de las arquitecturas modernas de CNN.</a:t>
            </a:r>
          </a:p>
        </p:txBody>
      </p:sp>
    </p:spTree>
    <p:extLst>
      <p:ext uri="{BB962C8B-B14F-4D97-AF65-F5344CB8AC3E}">
        <p14:creationId xmlns:p14="http://schemas.microsoft.com/office/powerpoint/2010/main" val="110321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FB240631-3768-7C72-F834-C5BACC98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0" name="Online Media 19" title="Convolutional Network Demo from 1989">
            <a:hlinkClick r:id="" action="ppaction://media"/>
            <a:extLst>
              <a:ext uri="{FF2B5EF4-FFF2-40B4-BE49-F238E27FC236}">
                <a16:creationId xmlns:a16="http://schemas.microsoft.com/office/drawing/2014/main" id="{057E4CEF-40A8-2E3D-B954-017F8FFFD6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88687" y="1318217"/>
            <a:ext cx="6273553" cy="47051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9AB2B5-0EEE-5A49-F4B3-9B7966904AE7}"/>
              </a:ext>
            </a:extLst>
          </p:cNvPr>
          <p:cNvSpPr txBox="1">
            <a:spLocks/>
          </p:cNvSpPr>
          <p:nvPr/>
        </p:nvSpPr>
        <p:spPr>
          <a:xfrm>
            <a:off x="2473707" y="228056"/>
            <a:ext cx="1965145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/>
                </a:solidFill>
                <a:latin typeface=""/>
              </a:rPr>
              <a:t>Objetivos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02EA2-345F-DCF7-E858-D5D078AFF453}"/>
              </a:ext>
            </a:extLst>
          </p:cNvPr>
          <p:cNvSpPr txBox="1"/>
          <p:nvPr/>
        </p:nvSpPr>
        <p:spPr>
          <a:xfrm>
            <a:off x="209192" y="1544454"/>
            <a:ext cx="5449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/>
              <a:t>Desarrollar un modelo de clasificación de imágenes eficiente y preciso.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E19373-B70D-423A-1805-67079821AE12}"/>
              </a:ext>
            </a:extLst>
          </p:cNvPr>
          <p:cNvSpPr txBox="1"/>
          <p:nvPr/>
        </p:nvSpPr>
        <p:spPr>
          <a:xfrm>
            <a:off x="209192" y="3075057"/>
            <a:ext cx="5449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/>
              <a:t>Simplificar</a:t>
            </a:r>
            <a:r>
              <a:rPr lang="en-US" sz="2000" dirty="0"/>
              <a:t> la </a:t>
            </a:r>
            <a:r>
              <a:rPr lang="en-US" sz="2000" dirty="0" err="1"/>
              <a:t>extracción</a:t>
            </a:r>
            <a:r>
              <a:rPr lang="en-US" sz="2000" dirty="0"/>
              <a:t> de </a:t>
            </a:r>
            <a:r>
              <a:rPr lang="es-CO" sz="2000" dirty="0"/>
              <a:t>características</a:t>
            </a:r>
            <a:r>
              <a:rPr lang="en-US" sz="2000" dirty="0"/>
              <a:t> </a:t>
            </a:r>
            <a:r>
              <a:rPr lang="en-US" sz="2000" dirty="0" err="1"/>
              <a:t>visuales</a:t>
            </a:r>
            <a:r>
              <a:rPr lang="en-US" sz="2000" dirty="0"/>
              <a:t> </a:t>
            </a:r>
            <a:r>
              <a:rPr lang="en-US" sz="2000" dirty="0" err="1"/>
              <a:t>mediante</a:t>
            </a:r>
            <a:r>
              <a:rPr lang="en-US" sz="2000" dirty="0"/>
              <a:t> </a:t>
            </a:r>
            <a:r>
              <a:rPr lang="en-US" sz="2000" dirty="0" err="1"/>
              <a:t>capas</a:t>
            </a:r>
            <a:r>
              <a:rPr lang="en-US" sz="2000" dirty="0"/>
              <a:t> </a:t>
            </a:r>
            <a:r>
              <a:rPr lang="en-US" sz="2000" dirty="0" err="1"/>
              <a:t>convolucionales</a:t>
            </a:r>
            <a:r>
              <a:rPr lang="en-US" sz="20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95EAC0-C15F-C76C-F0F8-2943CDA19403}"/>
              </a:ext>
            </a:extLst>
          </p:cNvPr>
          <p:cNvSpPr txBox="1"/>
          <p:nvPr/>
        </p:nvSpPr>
        <p:spPr>
          <a:xfrm>
            <a:off x="209192" y="4605661"/>
            <a:ext cx="54497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Automatizar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reconocimiento</a:t>
            </a:r>
            <a:r>
              <a:rPr lang="en-US" sz="2000" dirty="0"/>
              <a:t> de  </a:t>
            </a:r>
            <a:r>
              <a:rPr lang="en-US" sz="2000" dirty="0" err="1"/>
              <a:t>dígitos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imágenes</a:t>
            </a:r>
            <a:r>
              <a:rPr lang="en-US" sz="2000" dirty="0"/>
              <a:t> para </a:t>
            </a:r>
            <a:r>
              <a:rPr lang="en-US" sz="2000" dirty="0" err="1"/>
              <a:t>aplicaciones</a:t>
            </a:r>
            <a:r>
              <a:rPr lang="en-US" sz="2000" dirty="0"/>
              <a:t> de </a:t>
            </a:r>
            <a:r>
              <a:rPr lang="en-US" sz="2000" dirty="0" err="1"/>
              <a:t>digitalización</a:t>
            </a:r>
            <a:r>
              <a:rPr lang="en-US" sz="2000" dirty="0"/>
              <a:t> de </a:t>
            </a:r>
            <a:r>
              <a:rPr lang="en-US" sz="2000" dirty="0" err="1"/>
              <a:t>texto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5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9D1FEBEB-D7F6-7245-BAC9-2F881871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625"/>
          <a:stretch/>
        </p:blipFill>
        <p:spPr>
          <a:xfrm>
            <a:off x="4100581" y="1516867"/>
            <a:ext cx="4794849" cy="3975822"/>
          </a:xfrm>
          <a:prstGeom prst="rect">
            <a:avLst/>
          </a:prstGeom>
        </p:spPr>
      </p:pic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755E93D9-AF7C-F925-6825-3E719A9C1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D8340-CDF9-7F11-EBA3-4AF37F42A3B7}"/>
              </a:ext>
            </a:extLst>
          </p:cNvPr>
          <p:cNvSpPr txBox="1">
            <a:spLocks/>
          </p:cNvSpPr>
          <p:nvPr/>
        </p:nvSpPr>
        <p:spPr>
          <a:xfrm>
            <a:off x="0" y="183367"/>
            <a:ext cx="12192000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/>
                </a:solidFill>
                <a:latin typeface=""/>
              </a:rPr>
              <a:t>Metodología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1E94E-9DE9-1BA8-09C2-1ED69C62BE0A}"/>
              </a:ext>
            </a:extLst>
          </p:cNvPr>
          <p:cNvSpPr txBox="1"/>
          <p:nvPr/>
        </p:nvSpPr>
        <p:spPr>
          <a:xfrm>
            <a:off x="381000" y="800257"/>
            <a:ext cx="4794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1. Elección del Tipo de Entrada</a:t>
            </a:r>
            <a:endParaRPr lang="es-CO" dirty="0"/>
          </a:p>
          <a:p>
            <a:r>
              <a:rPr lang="es-CO" dirty="0"/>
              <a:t>LeNet fue diseñada específicamente para reconocer números y caracteres escritos a mano.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6F3EA-18FA-54E1-7190-7B259BCCE27B}"/>
              </a:ext>
            </a:extLst>
          </p:cNvPr>
          <p:cNvSpPr txBox="1"/>
          <p:nvPr/>
        </p:nvSpPr>
        <p:spPr>
          <a:xfrm>
            <a:off x="7979434" y="1171760"/>
            <a:ext cx="42125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2. Preprocesamiento de Imágenes</a:t>
            </a:r>
            <a:endParaRPr lang="es-CO" dirty="0"/>
          </a:p>
          <a:p>
            <a:r>
              <a:rPr lang="es-CO" dirty="0"/>
              <a:t>Las imágenes de entrada se transforman a un tamaño de 32x32 píxeles y escala de grises, lo cual simplifica el procesamiento y reduce la complejidad de la arquitectura.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6B226E-8482-9DBB-D3BA-5CC218228A96}"/>
              </a:ext>
            </a:extLst>
          </p:cNvPr>
          <p:cNvSpPr txBox="1"/>
          <p:nvPr/>
        </p:nvSpPr>
        <p:spPr>
          <a:xfrm>
            <a:off x="305973" y="2562952"/>
            <a:ext cx="38718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3. Diseño de la Arquitectura</a:t>
            </a:r>
            <a:endParaRPr lang="es-CO" dirty="0"/>
          </a:p>
          <a:p>
            <a:r>
              <a:rPr lang="es-CO" dirty="0"/>
              <a:t>Compuesta por capas convolucionales y de submuestreo (pooling), seguidas de capas completamente conectadas. Cada versión de LeNet fue adaptándose con nuevas capas o ajustes en función de los resultados.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FC2EF-DF8A-49C0-794F-AA1C2DD7D572}"/>
              </a:ext>
            </a:extLst>
          </p:cNvPr>
          <p:cNvSpPr txBox="1"/>
          <p:nvPr/>
        </p:nvSpPr>
        <p:spPr>
          <a:xfrm>
            <a:off x="8215809" y="3555785"/>
            <a:ext cx="37398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4. Entrenamiento del Modelo</a:t>
            </a:r>
            <a:endParaRPr lang="es-CO" dirty="0"/>
          </a:p>
          <a:p>
            <a:r>
              <a:rPr lang="es-CO" dirty="0"/>
              <a:t>Emplea backpropagation y el método de gradiente descendente para ajustar los pesos. Además, se utiliza la función de activación Tanh.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7DBE4-7DA0-E2BA-9B10-FDB4BB7C0E13}"/>
              </a:ext>
            </a:extLst>
          </p:cNvPr>
          <p:cNvSpPr txBox="1"/>
          <p:nvPr/>
        </p:nvSpPr>
        <p:spPr>
          <a:xfrm>
            <a:off x="2918671" y="5292478"/>
            <a:ext cx="71670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5. Evaluación y Pruebas</a:t>
            </a:r>
            <a:endParaRPr lang="es-CO" dirty="0"/>
          </a:p>
          <a:p>
            <a:r>
              <a:rPr lang="es-CO" dirty="0"/>
              <a:t>Tras el entrenamiento, se evalúa el modelo en datos de prueba, comprobando la precisión y el desempeño de la red en nuevas imágenes.</a:t>
            </a:r>
          </a:p>
        </p:txBody>
      </p:sp>
    </p:spTree>
    <p:extLst>
      <p:ext uri="{BB962C8B-B14F-4D97-AF65-F5344CB8AC3E}">
        <p14:creationId xmlns:p14="http://schemas.microsoft.com/office/powerpoint/2010/main" val="272792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3923987-FC0C-AF8F-4B2C-C7BA9D6F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9F32035-6AFD-FE2B-771D-B4DE925AB8C4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442720-8664-D4B4-95ED-C6828821171A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pic>
        <p:nvPicPr>
          <p:cNvPr id="8" name="Picture 7" descr="A yellow and blue cubes&#10;&#10;Description automatically generated">
            <a:extLst>
              <a:ext uri="{FF2B5EF4-FFF2-40B4-BE49-F238E27FC236}">
                <a16:creationId xmlns:a16="http://schemas.microsoft.com/office/drawing/2014/main" id="{148152A7-431D-5967-C7C2-9D50F1DF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51" y="2112932"/>
            <a:ext cx="9784098" cy="26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E4F1B-DB19-4A74-8B7D-0A180ADD0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5FEAD8B-C455-62C4-8EA8-16EE9304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45727D-2A5F-583F-7CFF-C84004A30F8D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F046BF-AE4D-8449-8118-6818884CC653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542B8-391D-B633-D90C-FF101EB4E248}"/>
              </a:ext>
            </a:extLst>
          </p:cNvPr>
          <p:cNvSpPr txBox="1"/>
          <p:nvPr/>
        </p:nvSpPr>
        <p:spPr>
          <a:xfrm>
            <a:off x="182593" y="1326468"/>
            <a:ext cx="11635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/>
              <a:t>Capa de entrada:</a:t>
            </a:r>
            <a:r>
              <a:rPr lang="es-CO" sz="2000" dirty="0"/>
              <a:t> Se recibe una imagen de 32x32 píxeles con un solo mapa de color (escala de grises) de un carácter generalmente escrito a mano.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E79BD-DA74-7085-0DEB-BE0EF3BD1D7B}"/>
              </a:ext>
            </a:extLst>
          </p:cNvPr>
          <p:cNvSpPr txBox="1"/>
          <p:nvPr/>
        </p:nvSpPr>
        <p:spPr>
          <a:xfrm>
            <a:off x="1805077" y="2186389"/>
            <a:ext cx="1878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DATASET</a:t>
            </a:r>
            <a:r>
              <a:rPr lang="es-CO" sz="2000" b="1" dirty="0"/>
              <a:t> MNIST</a:t>
            </a:r>
            <a:endParaRPr lang="es-CO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71F49-5960-7450-56F8-3E3C8C888521}"/>
              </a:ext>
            </a:extLst>
          </p:cNvPr>
          <p:cNvSpPr txBox="1"/>
          <p:nvPr/>
        </p:nvSpPr>
        <p:spPr>
          <a:xfrm>
            <a:off x="8177122" y="2184436"/>
            <a:ext cx="1878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DATASET </a:t>
            </a:r>
            <a:r>
              <a:rPr lang="es-CO" sz="2000" b="1" dirty="0"/>
              <a:t>SHVN</a:t>
            </a:r>
            <a:endParaRPr lang="es-CO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ECD3DF-F133-C871-2FA6-28942A28E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28" y="2584546"/>
            <a:ext cx="3784839" cy="378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xample images from the MNIST dataset. | Download Scientific Diagram">
            <a:extLst>
              <a:ext uri="{FF2B5EF4-FFF2-40B4-BE49-F238E27FC236}">
                <a16:creationId xmlns:a16="http://schemas.microsoft.com/office/drawing/2014/main" id="{0F911730-BD6B-263C-4310-ABE506DA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58" y="2584546"/>
            <a:ext cx="3784839" cy="378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3A545-B15B-40CB-3F28-50BEFF512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9B10857-91AC-F67D-B19B-C0182962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3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296C7E1-6BA5-C0DD-0528-21FD821029AB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A6C4D-5231-CAD0-A61E-F8BB79E843F9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C78CB-CADA-5F2A-4283-9C14EE4CF17B}"/>
              </a:ext>
            </a:extLst>
          </p:cNvPr>
          <p:cNvSpPr txBox="1"/>
          <p:nvPr/>
        </p:nvSpPr>
        <p:spPr>
          <a:xfrm>
            <a:off x="355121" y="1326468"/>
            <a:ext cx="90131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/>
              <a:t>Capa de convolución 1: </a:t>
            </a:r>
            <a:r>
              <a:rPr lang="es-CO" sz="2000" dirty="0"/>
              <a:t>genera seis mapas de características de 28x28 píxeles mediante la convolución con kernels de 5x5 píxeles. Los Kernels son aprendidos durante el entrenamiento.</a:t>
            </a:r>
          </a:p>
        </p:txBody>
      </p:sp>
      <p:pic>
        <p:nvPicPr>
          <p:cNvPr id="6146" name="Picture 2" descr="lenet1">
            <a:extLst>
              <a:ext uri="{FF2B5EF4-FFF2-40B4-BE49-F238E27FC236}">
                <a16:creationId xmlns:a16="http://schemas.microsoft.com/office/drawing/2014/main" id="{2079D8A5-2297-6370-A3A0-4E1D546FB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9" t="35630" r="64543" b="4384"/>
          <a:stretch/>
        </p:blipFill>
        <p:spPr bwMode="auto">
          <a:xfrm>
            <a:off x="7085305" y="4007569"/>
            <a:ext cx="747379" cy="225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oup of squares with numbers and equations&#10;&#10;Description automatically generated">
            <a:extLst>
              <a:ext uri="{FF2B5EF4-FFF2-40B4-BE49-F238E27FC236}">
                <a16:creationId xmlns:a16="http://schemas.microsoft.com/office/drawing/2014/main" id="{3BCDC472-4A95-0352-67F2-75E0AAD5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66" y="2370860"/>
            <a:ext cx="5231163" cy="2942529"/>
          </a:xfrm>
          <a:prstGeom prst="rect">
            <a:avLst/>
          </a:prstGeom>
        </p:spPr>
      </p:pic>
      <p:pic>
        <p:nvPicPr>
          <p:cNvPr id="13" name="Picture 12" descr="A yellow and blue cubes&#10;&#10;Description automatically generated">
            <a:extLst>
              <a:ext uri="{FF2B5EF4-FFF2-40B4-BE49-F238E27FC236}">
                <a16:creationId xmlns:a16="http://schemas.microsoft.com/office/drawing/2014/main" id="{2CC1B208-1473-10B2-3866-5A8D5D6A6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282" y="2402984"/>
            <a:ext cx="6213965" cy="167169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3050B5-0B82-46F1-66DD-3BA2A0A3F77E}"/>
              </a:ext>
            </a:extLst>
          </p:cNvPr>
          <p:cNvSpPr/>
          <p:nvPr/>
        </p:nvSpPr>
        <p:spPr>
          <a:xfrm>
            <a:off x="7085304" y="2402984"/>
            <a:ext cx="801395" cy="3860656"/>
          </a:xfrm>
          <a:prstGeom prst="roundRect">
            <a:avLst/>
          </a:prstGeom>
          <a:noFill/>
          <a:ln>
            <a:solidFill>
              <a:srgbClr val="007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385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9BCC-8765-D96F-365F-62011E633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23D83DD-34DA-07FA-627B-B55EF947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A6C495-A77F-F64E-BB4D-C9B9098DAB6A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FB14CE-82B1-FDF7-C513-2AD711EF0D96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220B3-DC75-C019-B8FA-5A23665ACC72}"/>
              </a:ext>
            </a:extLst>
          </p:cNvPr>
          <p:cNvSpPr txBox="1"/>
          <p:nvPr/>
        </p:nvSpPr>
        <p:spPr>
          <a:xfrm>
            <a:off x="355121" y="1326468"/>
            <a:ext cx="10764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dirty="0"/>
              <a:t>Capa Average Pooling 1: </a:t>
            </a:r>
            <a:r>
              <a:rPr lang="es-CO" sz="2400" dirty="0"/>
              <a:t>reduce la dimensión de los mapas de características a 14x14 píxeles usando una ventana de 2x2 píxeles para calcular el promedio.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1CDBC-FFD7-55D9-9041-454133FA6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492" y="3770776"/>
            <a:ext cx="943469" cy="2226164"/>
          </a:xfrm>
          <a:prstGeom prst="rect">
            <a:avLst/>
          </a:prstGeom>
        </p:spPr>
      </p:pic>
      <p:pic>
        <p:nvPicPr>
          <p:cNvPr id="10" name="Picture 9" descr="A yellow and blue cubes&#10;&#10;Description automatically generated">
            <a:extLst>
              <a:ext uri="{FF2B5EF4-FFF2-40B4-BE49-F238E27FC236}">
                <a16:creationId xmlns:a16="http://schemas.microsoft.com/office/drawing/2014/main" id="{C0911CD9-4CB2-957F-8631-BE5FAC4C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346" y="2296863"/>
            <a:ext cx="5478789" cy="147391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7EA04-6134-CA31-ECFE-8ED622CBEB68}"/>
              </a:ext>
            </a:extLst>
          </p:cNvPr>
          <p:cNvSpPr/>
          <p:nvPr/>
        </p:nvSpPr>
        <p:spPr>
          <a:xfrm>
            <a:off x="8156473" y="2766060"/>
            <a:ext cx="827508" cy="3177540"/>
          </a:xfrm>
          <a:prstGeom prst="roundRect">
            <a:avLst/>
          </a:prstGeom>
          <a:noFill/>
          <a:ln>
            <a:solidFill>
              <a:srgbClr val="007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C9295FA-570B-11EC-31BA-C0D523CAD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70" y="2296863"/>
            <a:ext cx="4890473" cy="37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8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FDF17-684D-90AD-4ADE-9A21BCF8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71E324A-CC70-3823-7E39-82D5058B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4B484C-1C96-EC9D-3C78-F9CD42D6F00E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FAC5D1-D222-F6E0-E4F6-10A6C52A8D3A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12EC0-0CF1-DE78-87DE-4A04BE118B13}"/>
              </a:ext>
            </a:extLst>
          </p:cNvPr>
          <p:cNvSpPr txBox="1"/>
          <p:nvPr/>
        </p:nvSpPr>
        <p:spPr>
          <a:xfrm>
            <a:off x="1053860" y="1277163"/>
            <a:ext cx="10983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/>
              <a:t>Capa de convolución 2: </a:t>
            </a:r>
            <a:r>
              <a:rPr lang="es-CO" sz="2000" dirty="0"/>
              <a:t>produce 16 mapas de características de 10x10 píxeles mediante la convolución con kernels de 5x5 píxeles.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C8E2E-8A56-889E-F95E-523D4383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0" y="3610491"/>
            <a:ext cx="464964" cy="2376482"/>
          </a:xfrm>
          <a:prstGeom prst="rect">
            <a:avLst/>
          </a:prstGeom>
        </p:spPr>
      </p:pic>
      <p:pic>
        <p:nvPicPr>
          <p:cNvPr id="7" name="Picture 6" descr="A yellow and blue cubes&#10;&#10;Description automatically generated">
            <a:extLst>
              <a:ext uri="{FF2B5EF4-FFF2-40B4-BE49-F238E27FC236}">
                <a16:creationId xmlns:a16="http://schemas.microsoft.com/office/drawing/2014/main" id="{754CBAE6-0E7D-6D6B-35AF-3B974C932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613" y="2034354"/>
            <a:ext cx="5858774" cy="157613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58F56E-ECF7-599B-462F-2BC771AA04E1}"/>
              </a:ext>
            </a:extLst>
          </p:cNvPr>
          <p:cNvSpPr/>
          <p:nvPr/>
        </p:nvSpPr>
        <p:spPr>
          <a:xfrm>
            <a:off x="6096000" y="2372944"/>
            <a:ext cx="975360" cy="3669715"/>
          </a:xfrm>
          <a:prstGeom prst="roundRect">
            <a:avLst/>
          </a:prstGeom>
          <a:noFill/>
          <a:ln>
            <a:solidFill>
              <a:srgbClr val="007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743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681</Words>
  <Application>Microsoft Office PowerPoint</Application>
  <PresentationFormat>Widescreen</PresentationFormat>
  <Paragraphs>60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Tema de Office</vt:lpstr>
      <vt:lpstr>LeNet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Carolina Calderon Ramirez</dc:creator>
  <cp:lastModifiedBy>JOHN SEBASTIAN  GALINDO HERNANDEZ</cp:lastModifiedBy>
  <cp:revision>8</cp:revision>
  <dcterms:created xsi:type="dcterms:W3CDTF">2024-01-31T14:17:55Z</dcterms:created>
  <dcterms:modified xsi:type="dcterms:W3CDTF">2024-11-10T02:09:45Z</dcterms:modified>
</cp:coreProperties>
</file>